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37" r:id="rId4"/>
    <p:sldMasterId id="2147483708" r:id="rId5"/>
    <p:sldMasterId id="2147483721" r:id="rId6"/>
  </p:sldMasterIdLst>
  <p:notesMasterIdLst>
    <p:notesMasterId r:id="rId25"/>
  </p:notesMasterIdLst>
  <p:handoutMasterIdLst>
    <p:handoutMasterId r:id="rId26"/>
  </p:handoutMasterIdLst>
  <p:sldIdLst>
    <p:sldId id="256" r:id="rId7"/>
    <p:sldId id="257" r:id="rId8"/>
    <p:sldId id="263" r:id="rId9"/>
    <p:sldId id="284" r:id="rId10"/>
    <p:sldId id="285" r:id="rId11"/>
    <p:sldId id="286" r:id="rId12"/>
    <p:sldId id="287" r:id="rId13"/>
    <p:sldId id="288" r:id="rId14"/>
    <p:sldId id="272" r:id="rId15"/>
    <p:sldId id="273" r:id="rId16"/>
    <p:sldId id="265" r:id="rId17"/>
    <p:sldId id="262" r:id="rId18"/>
    <p:sldId id="267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F5"/>
    <a:srgbClr val="ECECEC"/>
    <a:srgbClr val="F5F5F5"/>
    <a:srgbClr val="F9F9F9"/>
    <a:srgbClr val="EBEBEB"/>
    <a:srgbClr val="CAE1EC"/>
    <a:srgbClr val="E9F1FF"/>
    <a:srgbClr val="CEDEF1"/>
    <a:srgbClr val="BAD3EE"/>
    <a:srgbClr val="8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9"/>
    <p:restoredTop sz="91598" autoAdjust="0"/>
  </p:normalViewPr>
  <p:slideViewPr>
    <p:cSldViewPr snapToGrid="0" snapToObjects="1">
      <p:cViewPr varScale="1">
        <p:scale>
          <a:sx n="60" d="100"/>
          <a:sy n="60" d="100"/>
        </p:scale>
        <p:origin x="29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00CA-451E-DE4B-BAB0-EF3E590F06D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77144-2E57-EE40-8FAC-9ECC7FC0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3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9F008-8223-44D5-B24C-E98271B648B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D183E-3672-4C88-8674-D3AB5FE7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other words, sequencing raises issues of individual/patient identifiability and the reconstruction of transmission networks (from Pangea document)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183E-3672-4C88-8674-D3AB5FE797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Assessing risk and benefits, balancing protection of the rights and interests of study participants while pursuing scientific advance and improvements to public health.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Identifying strategies to protect risks to individual and group identities that may be created by phylogenetic research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</a:t>
            </a:r>
            <a:r>
              <a:rPr lang="en-US" dirty="0"/>
              <a:t>nderstanding local social and legal contexts where the research takes place, including human rights violations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Safeguards through focus on valid informed consent, enhancing community engagement and modes of communication (of complex science and risk probabilities)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Focus on equitable data sharing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183E-3672-4C88-8674-D3AB5FE79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1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Assessing risk and benefits, balancing protection of the rights and interests of study participants while pursuing scientific advance and improvements to public health.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Identifying strategies to protect risks to individual and group identities that may be created by phylogenetic research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</a:t>
            </a:r>
            <a:r>
              <a:rPr lang="en-US" dirty="0"/>
              <a:t>nderstanding local social and legal contexts where the research takes place, including human rights violations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Safeguards through focus on valid informed consent, enhancing community engagement and modes of communication (of complex science and risk probabilities)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Focus on equitable data sharing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183E-3672-4C88-8674-D3AB5FE79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8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Assessing risk and benefits, balancing protection of the rights and interests of study participants while pursuing scientific advance and improvements to public health.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Identifying strategies to protect risks to individual and group identities that may be created by phylogenetic research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</a:t>
            </a:r>
            <a:r>
              <a:rPr lang="en-US" dirty="0"/>
              <a:t>nderstanding local social and legal contexts where the research takes place, including human rights violations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Safeguards through focus on valid informed consent, enhancing community engagement and modes of communication (of complex science and risk probabilities)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Focus on equitable data sharing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183E-3672-4C88-8674-D3AB5FE79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Assessing risk and benefits, balancing protection of the rights and interests of study participants while pursuing scientific advance and improvements to public health.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Identifying strategies to protect risks to individual and group identities that may be created by phylogenetic research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</a:t>
            </a:r>
            <a:r>
              <a:rPr lang="en-US" dirty="0"/>
              <a:t>nderstanding local social and legal contexts where the research takes place, including human rights violations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Safeguards through focus on valid informed consent, enhancing community engagement and modes of communication (of complex science and risk probabilities)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Focus on equitable data sharing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183E-3672-4C88-8674-D3AB5FE79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Assessing risk and benefits, balancing protection of the rights and interests of study participants while pursuing scientific advance and improvements to public health.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Identifying strategies to protect risks to individual and group identities that may be created by phylogenetic research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</a:t>
            </a:r>
            <a:r>
              <a:rPr lang="en-US" dirty="0"/>
              <a:t>nderstanding local social and legal contexts where the research takes place, including human rights violations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Safeguards through focus on valid informed consent, enhancing community engagement and modes of communication (of complex science and risk probabilities)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Focus on equitable data sharing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183E-3672-4C88-8674-D3AB5FE79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Drama troupe explaining a study in Malawi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183E-3672-4C88-8674-D3AB5FE797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94771"/>
            <a:ext cx="10058400" cy="2758522"/>
          </a:xfrm>
        </p:spPr>
        <p:txBody>
          <a:bodyPr anchor="b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60845"/>
            <a:ext cx="100584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9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558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365125"/>
            <a:ext cx="641858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28080" y="1798955"/>
            <a:ext cx="5486400" cy="4093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346960" y="294005"/>
            <a:ext cx="900684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+mn-lt"/>
              </a:rPr>
              <a:t>Click to edit Master title style</a:t>
            </a:r>
            <a:endParaRPr lang="en-US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46961" y="1791017"/>
            <a:ext cx="3474720" cy="12344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1" y="3213417"/>
            <a:ext cx="3474720" cy="2678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32996"/>
            <a:ext cx="10058400" cy="2482074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83576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1354138"/>
            <a:ext cx="10972800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44878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4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212080" cy="42094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1825625"/>
            <a:ext cx="5212080" cy="42094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5" y="355600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15" y="1681163"/>
            <a:ext cx="5208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" y="2505075"/>
            <a:ext cx="5208905" cy="35198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0160" y="1681163"/>
            <a:ext cx="52152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0160" y="2505075"/>
            <a:ext cx="5215255" cy="35198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09" y="6418432"/>
            <a:ext cx="1078471" cy="35806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3449070" y="6430852"/>
            <a:ext cx="6919640" cy="333221"/>
            <a:chOff x="446359" y="6369124"/>
            <a:chExt cx="6919640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962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3040" y="995363"/>
            <a:ext cx="63093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4640" y="365125"/>
            <a:ext cx="2402840" cy="55378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4520" y="365125"/>
            <a:ext cx="8346440" cy="55378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32995"/>
            <a:ext cx="10058400" cy="257776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84816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1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42378"/>
            <a:ext cx="10515600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55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91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252720" cy="416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520" y="1825625"/>
            <a:ext cx="5247132" cy="416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355600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68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" y="2505075"/>
            <a:ext cx="5157787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2" y="2505075"/>
            <a:ext cx="5183188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4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1465898"/>
            <a:ext cx="93776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4589463"/>
            <a:ext cx="93776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98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25"/>
            <a:ext cx="10972800" cy="4128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0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3500" y="365125"/>
            <a:ext cx="2628900" cy="55987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77200" cy="55987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98653"/>
            <a:ext cx="10515600" cy="892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4303"/>
            <a:ext cx="5157787" cy="3585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4303"/>
            <a:ext cx="5183188" cy="3585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1825625"/>
            <a:ext cx="44399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4560" y="1825625"/>
            <a:ext cx="44399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70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72273"/>
            <a:ext cx="2628900" cy="52046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72273"/>
            <a:ext cx="7734300" cy="52046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5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1" y="6459785"/>
            <a:ext cx="13482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AC939-AA36-7149-B92E-967E5B4F6A3C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9015" y="6459785"/>
            <a:ext cx="63263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3750DA-722F-4247-89FF-81BE5F39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4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6858000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" y="2476500"/>
            <a:ext cx="6018819" cy="3073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3903" y="2910457"/>
            <a:ext cx="5488715" cy="822960"/>
          </a:xfrm>
        </p:spPr>
        <p:txBody>
          <a:bodyPr lIns="91440" tIns="0" rIns="91440" bIns="0" anchor="b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903" y="3868375"/>
            <a:ext cx="5488508" cy="144290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3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3192088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85AC939-AA36-7149-B92E-967E5B4F6A3C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4758267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0815" y="6459785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3750DA-722F-4247-89FF-81BE5F3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53365"/>
            <a:ext cx="936752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1681163"/>
            <a:ext cx="44399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960" y="2505075"/>
            <a:ext cx="443992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74561" y="1681163"/>
            <a:ext cx="44399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74561" y="2505075"/>
            <a:ext cx="443992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48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9859" y="3889094"/>
            <a:ext cx="6092142" cy="29689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524264" y="4247910"/>
            <a:ext cx="5243330" cy="752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Click to edit Master title style</a:t>
            </a:r>
            <a:endParaRPr lang="en-US" sz="320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24263" y="5231757"/>
            <a:ext cx="5243331" cy="122802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9859" y="0"/>
            <a:ext cx="6092141" cy="388909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5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9858" y="0"/>
            <a:ext cx="6092142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38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6858000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021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08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5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57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0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4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0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0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972800" cy="2292169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0972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4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1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6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8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96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9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8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2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1" y="4572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80" y="995363"/>
            <a:ext cx="5486400" cy="5029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0" y="2213292"/>
            <a:ext cx="34747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1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4572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1572" y="995363"/>
            <a:ext cx="5482908" cy="50295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0" y="2213292"/>
            <a:ext cx="34747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1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365125"/>
            <a:ext cx="9367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1825624"/>
            <a:ext cx="9367520" cy="440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1329" y="6626936"/>
            <a:ext cx="11698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spc="100" baseline="0" dirty="0" smtClean="0">
                <a:solidFill>
                  <a:srgbClr val="DBE7F5"/>
                </a:solidFill>
                <a:latin typeface="Garamond" panose="02020404030301010803" pitchFamily="18" charset="0"/>
              </a:rPr>
              <a:t>Social Medicine</a:t>
            </a:r>
            <a:endParaRPr lang="en-US" sz="700" b="1" i="0" spc="100" baseline="0" dirty="0">
              <a:solidFill>
                <a:srgbClr val="DBE7F5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2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6105"/>
            <a:ext cx="10972800" cy="408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1660" y="6362065"/>
            <a:ext cx="146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BB0B2F2-92D7-E941-94C7-F67F8BDDB154}" type="datetimeFigureOut">
              <a:rPr lang="en-US" smtClean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0" y="6356350"/>
            <a:ext cx="562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189E00-7313-A64E-8411-55759EA2E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51329" y="6656246"/>
            <a:ext cx="11698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spc="100" baseline="0" dirty="0" smtClean="0">
                <a:solidFill>
                  <a:srgbClr val="DBE7F5"/>
                </a:solidFill>
                <a:latin typeface="Garamond" panose="02020404030301010803" pitchFamily="18" charset="0"/>
              </a:rPr>
              <a:t>Social Medicine</a:t>
            </a:r>
            <a:endParaRPr lang="en-US" sz="700" b="1" i="0" spc="100" baseline="0" dirty="0">
              <a:solidFill>
                <a:srgbClr val="DBE7F5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4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067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209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8904" y="6351904"/>
            <a:ext cx="1453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39D1393-70F4-EA44-8522-2E47C1BEBE4F}" type="datetimeFigureOut">
              <a:rPr lang="en-US" smtClean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200" y="6351904"/>
            <a:ext cx="5632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87342F-B777-0D48-A756-80A88C1280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51329" y="6650384"/>
            <a:ext cx="11698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spc="100" baseline="0" dirty="0" smtClean="0">
                <a:solidFill>
                  <a:srgbClr val="DBE7F5"/>
                </a:solidFill>
                <a:latin typeface="Garamond" panose="02020404030301010803" pitchFamily="18" charset="0"/>
              </a:rPr>
              <a:t>Social Medicine</a:t>
            </a:r>
            <a:endParaRPr lang="en-US" sz="700" b="1" i="0" spc="100" baseline="0" dirty="0">
              <a:solidFill>
                <a:srgbClr val="DBE7F5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6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8653"/>
            <a:ext cx="10515600" cy="104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02419"/>
            <a:ext cx="10515600" cy="417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1B0F-E932-F24A-BA52-EF24F62057F8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284D-ACE4-224C-AA9D-9CD0C8B0C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1329" y="429016"/>
            <a:ext cx="11698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i="0" spc="100" baseline="0" dirty="0" smtClean="0">
                <a:solidFill>
                  <a:srgbClr val="DBE7F5"/>
                </a:solidFill>
                <a:latin typeface="Garamond" panose="02020404030301010803" pitchFamily="18" charset="0"/>
              </a:rPr>
              <a:t>Social Medicine</a:t>
            </a:r>
            <a:endParaRPr lang="en-US" sz="700" b="1" i="0" spc="100" baseline="0" dirty="0">
              <a:solidFill>
                <a:srgbClr val="DBE7F5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8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C0A0-52A1-1744-822C-A131FF4FFA3C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2A8A-1523-824A-AC96-3E08D75D9E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  <p:sldLayoutId id="2147483736" r:id="rId3"/>
    <p:sldLayoutId id="2147483720" r:id="rId4"/>
    <p:sldLayoutId id="2147483733" r:id="rId5"/>
    <p:sldLayoutId id="2147483734" r:id="rId6"/>
    <p:sldLayoutId id="2147483735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A70C-3472-FD4B-BBDE-A9527F55333A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4B37-460C-1F4B-99F8-D2FB71E6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942" y="994771"/>
            <a:ext cx="11186652" cy="2758522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</a:rPr>
              <a:t>“The ethical considerations </a:t>
            </a:r>
            <a:r>
              <a:rPr lang="en-US" sz="4000" i="1" dirty="0">
                <a:solidFill>
                  <a:schemeClr val="tx1"/>
                </a:solidFill>
              </a:rPr>
              <a:t>that may arise </a:t>
            </a:r>
            <a:r>
              <a:rPr lang="en-US" sz="4000" i="1" dirty="0" smtClean="0">
                <a:solidFill>
                  <a:schemeClr val="tx1"/>
                </a:solidFill>
              </a:rPr>
              <a:t>in harnessing information for HIV prevention”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GB" sz="3200" b="1" dirty="0" smtClean="0"/>
              <a:t>Harnessing </a:t>
            </a:r>
            <a:r>
              <a:rPr lang="en-GB" sz="3200" b="1" dirty="0"/>
              <a:t>information for HIV prevention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b="1" dirty="0" smtClean="0"/>
              <a:t>Tuesday </a:t>
            </a:r>
            <a:r>
              <a:rPr lang="en-GB" sz="3200" b="1" dirty="0"/>
              <a:t>24 July, 11:00 – 12:30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Gail E. Henderson,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North Carolina at Chapel Hill, USA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Social Medicine, UNC School of Medicine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199" y="1522675"/>
            <a:ext cx="8935941" cy="45044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is the meaning of genetic information?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Will genetic risk information be understood? </a:t>
            </a:r>
            <a:r>
              <a:rPr lang="en-US" altLang="en-US" dirty="0" smtClean="0"/>
              <a:t>What should be returned?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is the information relevant to family or other group members?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Who controls the information? What </a:t>
            </a:r>
            <a:r>
              <a:rPr lang="en-US" altLang="en-US" dirty="0"/>
              <a:t>happens if </a:t>
            </a:r>
            <a:r>
              <a:rPr lang="en-US" altLang="en-US" dirty="0" smtClean="0"/>
              <a:t>it</a:t>
            </a:r>
            <a:r>
              <a:rPr lang="en-US" altLang="en-US" dirty="0" smtClean="0"/>
              <a:t> is </a:t>
            </a:r>
            <a:r>
              <a:rPr lang="en-US" altLang="en-US" dirty="0"/>
              <a:t>shared?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Do interests of individuals, families, communities, employers, insurers, and the state conflict?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Will diagnoses have reproductive or eugenic implications?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199" y="393907"/>
            <a:ext cx="10069002" cy="86836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600" dirty="0"/>
              <a:t>E</a:t>
            </a:r>
            <a:r>
              <a:rPr lang="en-US" altLang="en-US" sz="3600" dirty="0" smtClean="0"/>
              <a:t>thical </a:t>
            </a:r>
            <a:r>
              <a:rPr lang="en-US" altLang="en-US" sz="3600" dirty="0"/>
              <a:t>issues in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</a:rPr>
              <a:t>human </a:t>
            </a:r>
            <a:r>
              <a:rPr lang="en-US" altLang="en-US" sz="3600" dirty="0" smtClean="0"/>
              <a:t>genetics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sz="2800" dirty="0"/>
              <a:t>(“Ethical, Legal, and Social Implications Program” ELSI of NHGRI)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08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459" y="126587"/>
            <a:ext cx="9830021" cy="1325563"/>
          </a:xfrm>
        </p:spPr>
        <p:txBody>
          <a:bodyPr/>
          <a:lstStyle/>
          <a:p>
            <a:r>
              <a:rPr lang="en-US" sz="3600" dirty="0" smtClean="0"/>
              <a:t>Translation to </a:t>
            </a:r>
            <a:r>
              <a:rPr lang="en-US" sz="3600" dirty="0" smtClean="0">
                <a:solidFill>
                  <a:srgbClr val="FF0000"/>
                </a:solidFill>
              </a:rPr>
              <a:t>genetics </a:t>
            </a:r>
            <a:r>
              <a:rPr lang="en-US" sz="3600" dirty="0">
                <a:solidFill>
                  <a:srgbClr val="FF0000"/>
                </a:solidFill>
              </a:rPr>
              <a:t>of the </a:t>
            </a:r>
            <a:r>
              <a:rPr lang="en-US" sz="3600" dirty="0" smtClean="0">
                <a:solidFill>
                  <a:srgbClr val="FF0000"/>
                </a:solidFill>
              </a:rPr>
              <a:t>virus?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22" y="1234288"/>
            <a:ext cx="9367520" cy="4402455"/>
          </a:xfrm>
        </p:spPr>
        <p:txBody>
          <a:bodyPr>
            <a:noAutofit/>
          </a:bodyPr>
          <a:lstStyle/>
          <a:p>
            <a:r>
              <a:rPr lang="en-US" dirty="0" smtClean="0"/>
              <a:t>Many similar issues…</a:t>
            </a:r>
          </a:p>
          <a:p>
            <a:r>
              <a:rPr lang="en-US" dirty="0" smtClean="0"/>
              <a:t>But i</a:t>
            </a:r>
            <a:r>
              <a:rPr lang="en-US" dirty="0" smtClean="0"/>
              <a:t>dentifying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genetics of one’s </a:t>
            </a:r>
            <a:r>
              <a:rPr lang="en-US" dirty="0" smtClean="0">
                <a:solidFill>
                  <a:srgbClr val="FF0000"/>
                </a:solidFill>
              </a:rPr>
              <a:t>virus</a:t>
            </a:r>
            <a:r>
              <a:rPr lang="en-US" dirty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(not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one’s personal </a:t>
            </a:r>
            <a:r>
              <a:rPr lang="en-US" dirty="0" smtClean="0">
                <a:solidFill>
                  <a:srgbClr val="FF0000"/>
                </a:solidFill>
              </a:rPr>
              <a:t>genome), </a:t>
            </a:r>
            <a:r>
              <a:rPr lang="en-US" dirty="0"/>
              <a:t>and deducing transmission behaviors on that basis, </a:t>
            </a:r>
            <a:r>
              <a:rPr lang="en-US" dirty="0" smtClean="0"/>
              <a:t>is novel </a:t>
            </a:r>
          </a:p>
          <a:p>
            <a:pPr lvl="1"/>
            <a:r>
              <a:rPr lang="en-US" sz="2800" dirty="0" smtClean="0"/>
              <a:t>and requires focused attention to the ethical, legal, and </a:t>
            </a:r>
            <a:r>
              <a:rPr lang="en-US" sz="2800" smtClean="0"/>
              <a:t>social implications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gray">
          <a:xfrm>
            <a:off x="4202520" y="2152062"/>
            <a:ext cx="5734050" cy="289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 anchorCtr="1"/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4000" b="1" dirty="0" smtClean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rPr>
              <a:t>Any questions?</a:t>
            </a:r>
            <a:endParaRPr lang="en-US" altLang="x-none" sz="4000" b="1" dirty="0">
              <a:solidFill>
                <a:srgbClr val="333333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80512" y="5255363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3" y="770525"/>
            <a:ext cx="3188673" cy="50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1944" y="5095875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38299" y="1551008"/>
            <a:ext cx="8664649" cy="34675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altLang="x-none" noProof="1"/>
          </a:p>
        </p:txBody>
      </p:sp>
      <p:pic>
        <p:nvPicPr>
          <p:cNvPr id="10" name="Picture 17" descr="Tele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69610"/>
            <a:ext cx="2624820" cy="622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168500" y="1875099"/>
            <a:ext cx="4464028" cy="29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54000" rIns="90000" bIns="54000"/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altLang="x-none" sz="3600" b="1" noProof="1">
                <a:solidFill>
                  <a:srgbClr val="333333"/>
                </a:solidFill>
                <a:latin typeface="+mn-lt"/>
              </a:rPr>
              <a:t>Contact Details</a:t>
            </a:r>
            <a:r>
              <a:rPr altLang="x-none" sz="2400" b="1" noProof="1">
                <a:solidFill>
                  <a:srgbClr val="333333"/>
                </a:solidFill>
                <a:latin typeface="+mn-lt"/>
              </a:rPr>
              <a:t/>
            </a:r>
            <a:br>
              <a:rPr altLang="x-none" sz="2400" b="1" noProof="1">
                <a:solidFill>
                  <a:srgbClr val="333333"/>
                </a:solidFill>
                <a:latin typeface="+mn-lt"/>
              </a:rPr>
            </a:br>
            <a:r>
              <a:rPr altLang="x-none" b="1" noProof="1">
                <a:solidFill>
                  <a:schemeClr val="accent1"/>
                </a:solidFill>
                <a:latin typeface="+mn-lt"/>
              </a:rPr>
              <a:t/>
            </a:r>
            <a:br>
              <a:rPr altLang="x-none" b="1" noProof="1">
                <a:solidFill>
                  <a:schemeClr val="accent1"/>
                </a:solidFill>
                <a:latin typeface="+mn-lt"/>
              </a:rPr>
            </a:br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Gail E. Henderson, PhD</a:t>
            </a:r>
          </a:p>
          <a:p>
            <a:pPr algn="r"/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University of North Carolina School of Medicine</a:t>
            </a:r>
          </a:p>
          <a:p>
            <a:pPr algn="r"/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347A MacNider, 333 South Columbia Street</a:t>
            </a:r>
          </a:p>
          <a:p>
            <a:pPr algn="r"/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Chapel Hill, NC 27599-7240</a:t>
            </a:r>
          </a:p>
          <a:p>
            <a:pPr algn="r"/>
            <a:endParaRPr lang="en-US" altLang="x-none" sz="1600" noProof="1">
              <a:solidFill>
                <a:srgbClr val="333333"/>
              </a:solidFill>
              <a:latin typeface="+mn-lt"/>
            </a:endParaRPr>
          </a:p>
          <a:p>
            <a:pPr algn="r"/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Phone: 919-843-8268</a:t>
            </a:r>
          </a:p>
          <a:p>
            <a:pPr algn="r" eaLnBrk="1" hangingPunct="1"/>
            <a:endParaRPr lang="de-DE" altLang="x-none" sz="1600" dirty="0">
              <a:latin typeface="+mn-lt"/>
            </a:endParaRPr>
          </a:p>
          <a:p>
            <a:pPr algn="r" eaLnBrk="1" hangingPunct="1"/>
            <a:r>
              <a:rPr lang="de-DE" altLang="x-none" sz="1600" dirty="0">
                <a:solidFill>
                  <a:schemeClr val="accent1"/>
                </a:solidFill>
                <a:latin typeface="+mn-lt"/>
              </a:rPr>
              <a:t>gail_henderson</a:t>
            </a:r>
            <a:r>
              <a:rPr altLang="x-none" sz="1600" noProof="1">
                <a:solidFill>
                  <a:schemeClr val="accent1"/>
                </a:solidFill>
                <a:latin typeface="+mn-lt"/>
              </a:rPr>
              <a:t>@</a:t>
            </a:r>
            <a:r>
              <a:rPr lang="en-US" altLang="x-none" sz="1600" noProof="1">
                <a:solidFill>
                  <a:schemeClr val="accent1"/>
                </a:solidFill>
                <a:latin typeface="+mn-lt"/>
              </a:rPr>
              <a:t>med.unc.edu</a:t>
            </a:r>
            <a:endParaRPr altLang="x-none" sz="1600" noProof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77" y="1911652"/>
            <a:ext cx="2047639" cy="27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3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 smtClean="0"/>
              <a:t>Key aspects of good ethical practice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assessing </a:t>
            </a:r>
            <a:r>
              <a:rPr lang="en-US" dirty="0"/>
              <a:t>risks and benefits, balancing protection of the rights and interests of study participants while pursuing scientific advance and improvements to public health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identifying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strategies to protect risks to individual and group identities that may be created by phylogenetic research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understanding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local social and legal contexts where the research takes place, including human rights violations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safeguards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through focus on valid informed consent, enhancing community engagement and modes of communication (of complex science and risk probabilities)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focus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on equitable data sharing</a:t>
            </a:r>
          </a:p>
        </p:txBody>
      </p:sp>
      <p:pic>
        <p:nvPicPr>
          <p:cNvPr id="5" name="Picture 3" descr="j0300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273" y="2644472"/>
            <a:ext cx="4114800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 smtClean="0"/>
              <a:t>Key aspects of good ethical practice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assessing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risks and benefits, balancing protection of the rights and interests of study participants while pursuing scientific advance and improvements to public health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identifying </a:t>
            </a:r>
            <a:r>
              <a:rPr lang="en-US" dirty="0"/>
              <a:t>strategies to protect risks to individual and group identities that may be created by phylogenetic research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understanding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local social and legal contexts where the research takes place, including human rights violations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safeguards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through focus on valid informed consent, enhancing community engagement and modes of communication (of complex science and risk probabilities)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focus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on equitable data sharing</a:t>
            </a:r>
          </a:p>
        </p:txBody>
      </p:sp>
      <p:pic>
        <p:nvPicPr>
          <p:cNvPr id="4" name="Picture 2" descr="Image result for interview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"/>
                    </a14:imgEffect>
                    <a14:imgEffect>
                      <a14:brightnessContrast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76" y="3848350"/>
            <a:ext cx="2789552" cy="22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 smtClean="0"/>
              <a:t>Key aspects of good ethical practice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assessing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risks and benefits, balancing protection of the rights and interests of study participants while pursuing scientific advance and improvements to public health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identifying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strategies to protect risks to individual and group identities that may be created by phylogenetic research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</a:t>
            </a:r>
            <a:r>
              <a:rPr lang="en-US" dirty="0"/>
              <a:t>local social and legal contexts where the research takes place, including human rights violations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safeguards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through focus on valid informed consent, enhancing community engagement and modes of communication (of complex science and risk probabilities)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focus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on equitable data sharing</a:t>
            </a:r>
          </a:p>
        </p:txBody>
      </p:sp>
      <p:pic>
        <p:nvPicPr>
          <p:cNvPr id="5" name="Picture 9" descr="DRC WHO Basoka Health center wa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142" y="1203443"/>
            <a:ext cx="3400508" cy="229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72" y="1248758"/>
            <a:ext cx="3466106" cy="22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 smtClean="0"/>
              <a:t>Key aspects of good ethical practice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assessing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risks and benefits, balancing protection of the rights and interests of study participants while pursuing scientific advance and improvements to public health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identifying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strategies to protect risks to individual and group identities that may be created by phylogenetic research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understanding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local social and legal contexts where the research takes place, including human rights violations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safeguards </a:t>
            </a:r>
            <a:r>
              <a:rPr lang="en-US" dirty="0"/>
              <a:t>through focus on valid informed consent, enhancing community engagement and modes of communication (of complex science and risk probabilities)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focus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on equitable data sharing</a:t>
            </a:r>
          </a:p>
        </p:txBody>
      </p:sp>
      <p:pic>
        <p:nvPicPr>
          <p:cNvPr id="4" name="Picture 7" descr="34932%3A794%7Ffp343%3Enu%3D3236%3E786%3E292%3EWSNRCG%3D32338%3B%3C888%3B86nu0m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667" y="1407293"/>
            <a:ext cx="3698762" cy="27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734" y="1350580"/>
            <a:ext cx="2224477" cy="30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 smtClean="0"/>
              <a:t>Key aspects of good ethical practice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assessing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risks and benefits, balancing protection of the rights and interests of study participants while pursuing scientific advance and improvements to public health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identifying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strategies to protect risks to individual and group identities that may be created by phylogenetic research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understanding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local social and legal contexts where the research takes place, including human rights violations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safeguards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through focus on valid informed consent, enhancing community engagement and modes of communication (of complex science and risk probabilities)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 </a:t>
            </a:r>
            <a:r>
              <a:rPr lang="en-US" dirty="0"/>
              <a:t>on equitable data sharing</a:t>
            </a:r>
          </a:p>
        </p:txBody>
      </p:sp>
      <p:pic>
        <p:nvPicPr>
          <p:cNvPr id="4" name="Content Placeholder 3" descr="http://rakabe.files.wordpress.com/2010/05/biobank_he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5587" y="2732856"/>
            <a:ext cx="4047214" cy="275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69" y="298758"/>
            <a:ext cx="9874044" cy="1325563"/>
          </a:xfrm>
        </p:spPr>
        <p:txBody>
          <a:bodyPr/>
          <a:lstStyle/>
          <a:p>
            <a:r>
              <a:rPr lang="en-US" sz="3600" dirty="0" smtClean="0"/>
              <a:t>Ethics and HIV </a:t>
            </a:r>
            <a:r>
              <a:rPr lang="en-US" sz="3600" dirty="0" err="1"/>
              <a:t>p</a:t>
            </a:r>
            <a:r>
              <a:rPr lang="en-US" sz="3600" dirty="0" err="1" smtClean="0"/>
              <a:t>hylogenetics</a:t>
            </a:r>
            <a:r>
              <a:rPr lang="en-US" sz="3600" dirty="0" smtClean="0"/>
              <a:t>: A new </a:t>
            </a:r>
            <a:r>
              <a:rPr lang="en-US" sz="3600" dirty="0"/>
              <a:t>f</a:t>
            </a:r>
            <a:r>
              <a:rPr lang="en-US" sz="3600" dirty="0" smtClean="0"/>
              <a:t>ield of inquiry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69" y="1552779"/>
            <a:ext cx="9652818" cy="4402455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M. Kumi Smith, “Ethical Pitfalls of Network-Informed Approaches to HIV Prevention” IAS Tuesday 12:30-2:30,Hall 1, </a:t>
            </a:r>
            <a:r>
              <a:rPr lang="en-US" sz="2400" b="1" dirty="0"/>
              <a:t>Abstract number: TUPED565</a:t>
            </a:r>
          </a:p>
          <a:p>
            <a:r>
              <a:rPr lang="en-US" sz="2400" dirty="0" smtClean="0"/>
              <a:t>Coltart EM, Hoppe A, Parker M, et al. in press, “Ethical Considerations in Global HIV Phylogenetic Research.” </a:t>
            </a:r>
            <a:r>
              <a:rPr lang="en-US" sz="2400" i="1" dirty="0" smtClean="0"/>
              <a:t>Lancet HIV.  </a:t>
            </a:r>
            <a:r>
              <a:rPr lang="en-US" sz="2400" dirty="0" smtClean="0"/>
              <a:t>IAS </a:t>
            </a:r>
            <a:r>
              <a:rPr lang="en-US" sz="2400" b="1" dirty="0" smtClean="0"/>
              <a:t>Abstract # </a:t>
            </a:r>
            <a:r>
              <a:rPr lang="en-GB" sz="2400" b="1" dirty="0"/>
              <a:t>TUPED557</a:t>
            </a:r>
            <a:endParaRPr lang="en-US" sz="2400" b="1" dirty="0" smtClean="0"/>
          </a:p>
          <a:p>
            <a:r>
              <a:rPr lang="en-US" sz="2400" dirty="0" smtClean="0"/>
              <a:t>Evans D, </a:t>
            </a:r>
            <a:r>
              <a:rPr lang="en-US" sz="2400" dirty="0" err="1" smtClean="0"/>
              <a:t>Benbow</a:t>
            </a:r>
            <a:r>
              <a:rPr lang="en-US" sz="2400" dirty="0" smtClean="0"/>
              <a:t> N (2018), “Ethical </a:t>
            </a:r>
            <a:r>
              <a:rPr lang="en-US" sz="2400" dirty="0"/>
              <a:t>Considerations for a </a:t>
            </a:r>
            <a:r>
              <a:rPr lang="en-US" sz="2400" dirty="0" smtClean="0"/>
              <a:t>Public Health </a:t>
            </a:r>
            <a:r>
              <a:rPr lang="en-US" sz="2400" dirty="0"/>
              <a:t>Response Using Molecular HIV Surveillance Data: A </a:t>
            </a:r>
            <a:r>
              <a:rPr lang="en-US" sz="2400" dirty="0" smtClean="0"/>
              <a:t>Multi-Stakeholder </a:t>
            </a:r>
            <a:r>
              <a:rPr lang="en-US" sz="2400" dirty="0"/>
              <a:t>Approach</a:t>
            </a:r>
            <a:r>
              <a:rPr lang="en-US" sz="2400" dirty="0" smtClean="0"/>
              <a:t>.” </a:t>
            </a:r>
            <a:r>
              <a:rPr lang="en-US" sz="2400" dirty="0"/>
              <a:t>Project Inform and </a:t>
            </a:r>
            <a:r>
              <a:rPr lang="en-US" sz="2400" dirty="0" smtClean="0"/>
              <a:t>Northwestern </a:t>
            </a:r>
            <a:r>
              <a:rPr lang="en-US" sz="2400" dirty="0"/>
              <a:t>University</a:t>
            </a:r>
            <a:r>
              <a:rPr lang="en-US" sz="2400" dirty="0" smtClean="0"/>
              <a:t>. February. </a:t>
            </a:r>
            <a:r>
              <a:rPr lang="en-US" sz="2400" dirty="0"/>
              <a:t>DOI </a:t>
            </a:r>
            <a:r>
              <a:rPr lang="en-US" sz="2400" dirty="0" smtClean="0"/>
              <a:t>10.18131/G3MT7B</a:t>
            </a:r>
          </a:p>
          <a:p>
            <a:r>
              <a:rPr lang="en-US" sz="2400" dirty="0" err="1" smtClean="0"/>
              <a:t>Mutenherwa</a:t>
            </a:r>
            <a:r>
              <a:rPr lang="en-US" sz="2400" dirty="0" smtClean="0"/>
              <a:t> F, </a:t>
            </a:r>
            <a:r>
              <a:rPr lang="en-US" sz="2400" dirty="0" err="1" smtClean="0"/>
              <a:t>Wassenaar</a:t>
            </a:r>
            <a:r>
              <a:rPr lang="en-US" sz="2400" dirty="0" smtClean="0"/>
              <a:t> DR, de Oliveira T (2018), “Ethical </a:t>
            </a:r>
            <a:r>
              <a:rPr lang="en-US" sz="2400" dirty="0"/>
              <a:t>issues associated with HIV </a:t>
            </a:r>
            <a:r>
              <a:rPr lang="en-US" sz="2400" dirty="0" err="1"/>
              <a:t>phylogenetics</a:t>
            </a:r>
            <a:r>
              <a:rPr lang="en-US" sz="2400" dirty="0"/>
              <a:t> in </a:t>
            </a:r>
            <a:r>
              <a:rPr lang="en-US" sz="2400" dirty="0" smtClean="0"/>
              <a:t>HIV transmission </a:t>
            </a:r>
            <a:r>
              <a:rPr lang="en-US" sz="2400" dirty="0"/>
              <a:t>dynamics research: A review of the </a:t>
            </a:r>
            <a:r>
              <a:rPr lang="en-US" sz="2400" dirty="0" smtClean="0"/>
              <a:t>literature using </a:t>
            </a:r>
            <a:r>
              <a:rPr lang="en-US" sz="2400" dirty="0"/>
              <a:t>the Emanuel </a:t>
            </a:r>
            <a:r>
              <a:rPr lang="en-US" sz="2400" dirty="0" smtClean="0"/>
              <a:t>Framework.” </a:t>
            </a:r>
            <a:r>
              <a:rPr lang="en-US" sz="2400" i="1" dirty="0" smtClean="0"/>
              <a:t>Developing World Bioethics</a:t>
            </a:r>
            <a:r>
              <a:rPr lang="en-US" sz="2400" dirty="0" smtClean="0"/>
              <a:t> 1-11.</a:t>
            </a:r>
            <a:endParaRPr lang="en-US" sz="2400" dirty="0" smtClean="0"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8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Basic challenges in HIV phylogenetic research and public health prevention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fundamentally </a:t>
            </a:r>
            <a:r>
              <a:rPr lang="en-US" u="sng" dirty="0" smtClean="0">
                <a:solidFill>
                  <a:srgbClr val="FF0000"/>
                </a:solidFill>
              </a:rPr>
              <a:t>relational</a:t>
            </a:r>
            <a:r>
              <a:rPr lang="en-US" dirty="0" smtClean="0"/>
              <a:t>: analyses may identify others as sources of infection</a:t>
            </a:r>
          </a:p>
          <a:p>
            <a:r>
              <a:rPr lang="en-US" dirty="0" smtClean="0"/>
              <a:t>True </a:t>
            </a:r>
            <a:r>
              <a:rPr lang="en-US" u="sng" dirty="0" smtClean="0">
                <a:solidFill>
                  <a:srgbClr val="FF0000"/>
                </a:solidFill>
              </a:rPr>
              <a:t>anonymization</a:t>
            </a:r>
            <a:r>
              <a:rPr lang="en-US" dirty="0" smtClean="0"/>
              <a:t> of viral sequence data becomes difficult with advances in sequencing technology</a:t>
            </a:r>
          </a:p>
          <a:p>
            <a:pPr lvl="1"/>
            <a:r>
              <a:rPr lang="en-US" dirty="0" smtClean="0"/>
              <a:t>Thus, raises possibility of re-identification (using virus identified from another time-point in another study) </a:t>
            </a:r>
          </a:p>
        </p:txBody>
      </p:sp>
    </p:spTree>
    <p:extLst>
      <p:ext uri="{BB962C8B-B14F-4D97-AF65-F5344CB8AC3E}">
        <p14:creationId xmlns:p14="http://schemas.microsoft.com/office/powerpoint/2010/main" val="158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Balancing individual risks and public health benefits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/>
              <a:t>Key aspects of good ethical practice</a:t>
            </a:r>
          </a:p>
        </p:txBody>
      </p:sp>
      <p:pic>
        <p:nvPicPr>
          <p:cNvPr id="1026" name="Picture 2" descr="Image result for scales of justice image">
            <a:extLst>
              <a:ext uri="{FF2B5EF4-FFF2-40B4-BE49-F238E27FC236}">
                <a16:creationId xmlns:a16="http://schemas.microsoft.com/office/drawing/2014/main" id="{D571B799-F3B5-4C89-A06C-0BEA49E7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0" y="987176"/>
            <a:ext cx="1158598" cy="10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8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Balancing individual risks and public health benefits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individual/group identities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/>
              <a:t>Key aspects of good ethical practice</a:t>
            </a:r>
          </a:p>
        </p:txBody>
      </p:sp>
      <p:pic>
        <p:nvPicPr>
          <p:cNvPr id="1028" name="Picture 4" descr="Image result for identity protection">
            <a:extLst>
              <a:ext uri="{FF2B5EF4-FFF2-40B4-BE49-F238E27FC236}">
                <a16:creationId xmlns:a16="http://schemas.microsoft.com/office/drawing/2014/main" id="{C221F6B2-3F8B-41D1-8B22-3B925307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66" y="2075428"/>
            <a:ext cx="1597349" cy="11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cales of justice image">
            <a:extLst>
              <a:ext uri="{FF2B5EF4-FFF2-40B4-BE49-F238E27FC236}">
                <a16:creationId xmlns:a16="http://schemas.microsoft.com/office/drawing/2014/main" id="{6C9FAFD8-6244-4676-A9F6-8F318486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0" y="987176"/>
            <a:ext cx="1158598" cy="10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5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law">
            <a:extLst>
              <a:ext uri="{FF2B5EF4-FFF2-40B4-BE49-F238E27FC236}">
                <a16:creationId xmlns:a16="http://schemas.microsoft.com/office/drawing/2014/main" id="{59469F1E-6065-42B2-8C82-A459D547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6" y="3089549"/>
            <a:ext cx="2034254" cy="13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Balancing individual risks and public health benefits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individual/group identities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and legal contexts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/>
              <a:t>Key aspects of good ethical practice</a:t>
            </a:r>
          </a:p>
        </p:txBody>
      </p:sp>
      <p:pic>
        <p:nvPicPr>
          <p:cNvPr id="1028" name="Picture 4" descr="Image result for identity protection">
            <a:extLst>
              <a:ext uri="{FF2B5EF4-FFF2-40B4-BE49-F238E27FC236}">
                <a16:creationId xmlns:a16="http://schemas.microsoft.com/office/drawing/2014/main" id="{C221F6B2-3F8B-41D1-8B22-3B925307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66" y="2075428"/>
            <a:ext cx="1597349" cy="11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cales of justice image">
            <a:extLst>
              <a:ext uri="{FF2B5EF4-FFF2-40B4-BE49-F238E27FC236}">
                <a16:creationId xmlns:a16="http://schemas.microsoft.com/office/drawing/2014/main" id="{31F1B488-DE0F-4726-A5E9-308BB96D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0" y="987176"/>
            <a:ext cx="1158598" cy="10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5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law">
            <a:extLst>
              <a:ext uri="{FF2B5EF4-FFF2-40B4-BE49-F238E27FC236}">
                <a16:creationId xmlns:a16="http://schemas.microsoft.com/office/drawing/2014/main" id="{59469F1E-6065-42B2-8C82-A459D547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6" y="3089549"/>
            <a:ext cx="2034254" cy="13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Balancing individual risks and public health benefits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individual/group identities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and legal contexts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Safeguards: informed consent,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community engagement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/>
              <a:t>Key aspects of good ethical practice</a:t>
            </a:r>
          </a:p>
        </p:txBody>
      </p:sp>
      <p:pic>
        <p:nvPicPr>
          <p:cNvPr id="1028" name="Picture 4" descr="Image result for identity protection">
            <a:extLst>
              <a:ext uri="{FF2B5EF4-FFF2-40B4-BE49-F238E27FC236}">
                <a16:creationId xmlns:a16="http://schemas.microsoft.com/office/drawing/2014/main" id="{C221F6B2-3F8B-41D1-8B22-3B925307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66" y="2075428"/>
            <a:ext cx="1597349" cy="11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lated image">
            <a:extLst>
              <a:ext uri="{FF2B5EF4-FFF2-40B4-BE49-F238E27FC236}">
                <a16:creationId xmlns:a16="http://schemas.microsoft.com/office/drawing/2014/main" id="{59999BC2-AA92-4859-930E-5DB8F0E1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53" y="3766133"/>
            <a:ext cx="2043242" cy="13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cales of justice image">
            <a:extLst>
              <a:ext uri="{FF2B5EF4-FFF2-40B4-BE49-F238E27FC236}">
                <a16:creationId xmlns:a16="http://schemas.microsoft.com/office/drawing/2014/main" id="{01ABED02-D493-46F1-B982-4A5BEA10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0" y="987176"/>
            <a:ext cx="1158598" cy="10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9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law">
            <a:extLst>
              <a:ext uri="{FF2B5EF4-FFF2-40B4-BE49-F238E27FC236}">
                <a16:creationId xmlns:a16="http://schemas.microsoft.com/office/drawing/2014/main" id="{59469F1E-6065-42B2-8C82-A459D547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6" y="3089549"/>
            <a:ext cx="2034254" cy="13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59" y="1407293"/>
            <a:ext cx="9503369" cy="4402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Balancing individual risks and public health benefits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individual/group identities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and legal contexts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Safeguards: informed consent,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community engagement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5.    Equitable data sharing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973" y="247138"/>
            <a:ext cx="9367520" cy="1325563"/>
          </a:xfrm>
        </p:spPr>
        <p:txBody>
          <a:bodyPr/>
          <a:lstStyle/>
          <a:p>
            <a:r>
              <a:rPr lang="en-US" sz="3600" dirty="0"/>
              <a:t>Key aspects of good ethical practice</a:t>
            </a:r>
          </a:p>
        </p:txBody>
      </p:sp>
      <p:pic>
        <p:nvPicPr>
          <p:cNvPr id="1028" name="Picture 4" descr="Image result for identity protection">
            <a:extLst>
              <a:ext uri="{FF2B5EF4-FFF2-40B4-BE49-F238E27FC236}">
                <a16:creationId xmlns:a16="http://schemas.microsoft.com/office/drawing/2014/main" id="{C221F6B2-3F8B-41D1-8B22-3B925307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66" y="2075428"/>
            <a:ext cx="1597349" cy="11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lated image">
            <a:extLst>
              <a:ext uri="{FF2B5EF4-FFF2-40B4-BE49-F238E27FC236}">
                <a16:creationId xmlns:a16="http://schemas.microsoft.com/office/drawing/2014/main" id="{86FC70EC-5B8D-4D46-AE2F-C999F423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53" y="3766133"/>
            <a:ext cx="2043242" cy="13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data sharing">
            <a:extLst>
              <a:ext uri="{FF2B5EF4-FFF2-40B4-BE49-F238E27FC236}">
                <a16:creationId xmlns:a16="http://schemas.microsoft.com/office/drawing/2014/main" id="{ABCFFEEF-85C3-4609-A328-B70AE2E98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"/>
          <a:stretch/>
        </p:blipFill>
        <p:spPr bwMode="auto">
          <a:xfrm>
            <a:off x="6527728" y="5303107"/>
            <a:ext cx="1663231" cy="12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cales of justice image">
            <a:extLst>
              <a:ext uri="{FF2B5EF4-FFF2-40B4-BE49-F238E27FC236}">
                <a16:creationId xmlns:a16="http://schemas.microsoft.com/office/drawing/2014/main" id="{99A66705-9DED-4D2A-A348-582CB506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0" y="987176"/>
            <a:ext cx="1158598" cy="10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5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Ethically, is there anything </a:t>
            </a:r>
            <a:r>
              <a:rPr lang="en-US" sz="3600" dirty="0" smtClean="0"/>
              <a:t>new </a:t>
            </a:r>
            <a:r>
              <a:rPr lang="en-US" sz="3600" dirty="0" smtClean="0"/>
              <a:t>when we </a:t>
            </a:r>
            <a:r>
              <a:rPr lang="en-US" sz="3600" dirty="0" smtClean="0"/>
              <a:t>sort PLWHA by phylogenetic means</a:t>
            </a:r>
            <a:r>
              <a:rPr lang="en-US" sz="3600" dirty="0" smtClean="0"/>
              <a:t>?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Exposing individuals to the risk of stigma or legal jeopardy</a:t>
            </a:r>
            <a:r>
              <a:rPr lang="en-US" dirty="0"/>
              <a:t>, protecting confidentiality, employing community </a:t>
            </a:r>
            <a:r>
              <a:rPr lang="en-US" dirty="0" smtClean="0"/>
              <a:t>consent… </a:t>
            </a:r>
            <a:r>
              <a:rPr lang="en-US" dirty="0" smtClean="0"/>
              <a:t>all not new</a:t>
            </a:r>
          </a:p>
          <a:p>
            <a:r>
              <a:rPr lang="en-US" dirty="0" smtClean="0"/>
              <a:t>Id</a:t>
            </a:r>
            <a:r>
              <a:rPr lang="en-US" dirty="0" smtClean="0"/>
              <a:t>entifying </a:t>
            </a:r>
            <a:r>
              <a:rPr lang="en-US" dirty="0">
                <a:solidFill>
                  <a:srgbClr val="FF0000"/>
                </a:solidFill>
              </a:rPr>
              <a:t>individuals and communities </a:t>
            </a:r>
            <a:r>
              <a:rPr lang="en-US" dirty="0"/>
              <a:t>through phylogenetic transmission </a:t>
            </a:r>
            <a:r>
              <a:rPr lang="en-US" dirty="0" smtClean="0"/>
              <a:t>networks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sz="2800" dirty="0" smtClean="0"/>
              <a:t>This raises key questions about h</a:t>
            </a:r>
            <a:r>
              <a:rPr lang="en-US" sz="2800" dirty="0" smtClean="0"/>
              <a:t>ow </a:t>
            </a:r>
            <a:r>
              <a:rPr lang="en-US" sz="2800" dirty="0"/>
              <a:t>and </a:t>
            </a:r>
            <a:r>
              <a:rPr lang="en-US" sz="2800" dirty="0" smtClean="0"/>
              <a:t>when consent should occur</a:t>
            </a:r>
            <a:r>
              <a:rPr lang="en-US" sz="2800" dirty="0"/>
              <a:t>, and pros and cons of informing individuals vs. </a:t>
            </a:r>
            <a:r>
              <a:rPr lang="en-US" sz="2800" dirty="0" smtClean="0"/>
              <a:t>communities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M-Left-Column">
  <a:themeElements>
    <a:clrScheme name="UN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CDFF4"/>
      </a:accent1>
      <a:accent2>
        <a:srgbClr val="84C0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-Bottom-Blank">
  <a:themeElements>
    <a:clrScheme name="UN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CDFF4"/>
      </a:accent1>
      <a:accent2>
        <a:srgbClr val="84C0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M-Bottom-OldWell">
  <a:themeElements>
    <a:clrScheme name="UN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CDFF4"/>
      </a:accent1>
      <a:accent2>
        <a:srgbClr val="84C0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M-Top-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OM-White">
  <a:themeElements>
    <a:clrScheme name="UN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CDFF4"/>
      </a:accent1>
      <a:accent2>
        <a:srgbClr val="84C0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OM-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15949</TotalTime>
  <Words>1456</Words>
  <Application>Microsoft Office PowerPoint</Application>
  <PresentationFormat>Widescreen</PresentationFormat>
  <Paragraphs>137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Roboto</vt:lpstr>
      <vt:lpstr>SOM-Left-Column</vt:lpstr>
      <vt:lpstr>SOM-Bottom-Blank</vt:lpstr>
      <vt:lpstr>SOM-Bottom-OldWell</vt:lpstr>
      <vt:lpstr>SOM-Top-Blank</vt:lpstr>
      <vt:lpstr>SOM-White</vt:lpstr>
      <vt:lpstr>SOM-Gray</vt:lpstr>
      <vt:lpstr>“The ethical considerations that may arise in harnessing information for HIV prevention”  Harnessing information for HIV prevention Tuesday 24 July, 11:00 – 12:30 </vt:lpstr>
      <vt:lpstr>Ethics and HIV phylogenetics: A new field of inquiry</vt:lpstr>
      <vt:lpstr>Basic challenges in HIV phylogenetic research and public health prevention applications</vt:lpstr>
      <vt:lpstr>Key aspects of good ethical practice</vt:lpstr>
      <vt:lpstr>Key aspects of good ethical practice</vt:lpstr>
      <vt:lpstr>Key aspects of good ethical practice</vt:lpstr>
      <vt:lpstr>Key aspects of good ethical practice</vt:lpstr>
      <vt:lpstr>Key aspects of good ethical practice</vt:lpstr>
      <vt:lpstr>Ethically, is there anything new when we sort PLWHA by phylogenetic means?  </vt:lpstr>
      <vt:lpstr>Ethical issues in human genetics (“Ethical, Legal, and Social Implications Program” ELSI of NHGRI)</vt:lpstr>
      <vt:lpstr>Translation to genetics of the virus?</vt:lpstr>
      <vt:lpstr>PowerPoint Presentation</vt:lpstr>
      <vt:lpstr>PowerPoint Presentation</vt:lpstr>
      <vt:lpstr>Key aspects of good ethical practice</vt:lpstr>
      <vt:lpstr>Key aspects of good ethical practice</vt:lpstr>
      <vt:lpstr>Key aspects of good ethical practice</vt:lpstr>
      <vt:lpstr>Key aspects of good ethical practice</vt:lpstr>
      <vt:lpstr>Key aspects of good ethical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Henderson, Gail E</cp:lastModifiedBy>
  <cp:revision>131</cp:revision>
  <dcterms:created xsi:type="dcterms:W3CDTF">2017-05-04T18:35:19Z</dcterms:created>
  <dcterms:modified xsi:type="dcterms:W3CDTF">2018-07-24T06:59:55Z</dcterms:modified>
</cp:coreProperties>
</file>